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 Avenir Next Arabic" charset="1" panose="020B0503020202020204"/>
      <p:regular r:id="rId10"/>
    </p:embeddedFont>
    <p:embeddedFont>
      <p:font typeface=" Avenir Next Arabic Bold" charset="1" panose="020B0803020202020204"/>
      <p:regular r:id="rId11"/>
    </p:embeddedFont>
    <p:embeddedFont>
      <p:font typeface=" Avenir Next Arabic Thin" charset="1" panose="020B0203020202020204"/>
      <p:regular r:id="rId12"/>
    </p:embeddedFont>
    <p:embeddedFont>
      <p:font typeface=" Avenir Next Arabic Extra-Light" charset="1" panose="020B0303020202020204"/>
      <p:regular r:id="rId13"/>
    </p:embeddedFont>
    <p:embeddedFont>
      <p:font typeface=" Avenir Next Arabic Light" charset="1" panose="020B0403020202020204"/>
      <p:regular r:id="rId14"/>
    </p:embeddedFont>
    <p:embeddedFont>
      <p:font typeface=" Avenir Next Arabic Medium" charset="1" panose="020B0603020202020204"/>
      <p:regular r:id="rId15"/>
    </p:embeddedFont>
    <p:embeddedFont>
      <p:font typeface=" Avenir Next Arabic Semi-Bold" charset="1" panose="020B0703020202020204"/>
      <p:regular r:id="rId16"/>
    </p:embeddedFont>
    <p:embeddedFont>
      <p:font typeface=" Avenir Next Arabic Ultra-Bold" charset="1" panose="020B0903020202020204"/>
      <p:regular r:id="rId17"/>
    </p:embeddedFont>
    <p:embeddedFont>
      <p:font typeface=" Avenir Next Arabic Heavy" charset="1" panose="020B0B03020202020204"/>
      <p:regular r:id="rId18"/>
    </p:embeddedFont>
    <p:embeddedFont>
      <p:font typeface="DejaVu Sans Bold" charset="1" panose="020B0803030604020204"/>
      <p:regular r:id="rId19"/>
    </p:embeddedFont>
    <p:embeddedFont>
      <p:font typeface="DejaVu Sans Bold Italics" charset="1" panose="020B08030303040B0204"/>
      <p:regular r:id="rId20"/>
    </p:embeddedFont>
    <p:embeddedFont>
      <p:font typeface="DejaVu Sans Extra-Light" charset="1" panose="020B0203030804020204"/>
      <p:regular r:id="rId21"/>
    </p:embeddedFont>
    <p:embeddedFont>
      <p:font typeface="DejaVu Sans Light" charset="1" panose="020B0603030804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doi.org/10.4322/2526-%208910.ctoAO1724" TargetMode="External" Type="http://schemas.openxmlformats.org/officeDocument/2006/relationships/hyperlink"/><Relationship Id="rId4" Target="https://www.planalto.gov.br/ccivil_03/leis/l8213cons.htm" TargetMode="External" Type="http://schemas.openxmlformats.org/officeDocument/2006/relationships/hyperlink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1"/>
                </a:lnTo>
                <a:lnTo>
                  <a:pt x="0" y="10287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 descr="Ícone  Descrição gerada automaticamente"/>
          <p:cNvSpPr/>
          <p:nvPr/>
        </p:nvSpPr>
        <p:spPr>
          <a:xfrm flipH="false" flipV="false" rot="0">
            <a:off x="1306170" y="6279646"/>
            <a:ext cx="9009015" cy="3688008"/>
          </a:xfrm>
          <a:custGeom>
            <a:avLst/>
            <a:gdLst/>
            <a:ahLst/>
            <a:cxnLst/>
            <a:rect r="r" b="b" t="t" l="l"/>
            <a:pathLst>
              <a:path h="3688008" w="9009015">
                <a:moveTo>
                  <a:pt x="0" y="0"/>
                </a:moveTo>
                <a:lnTo>
                  <a:pt x="9009015" y="0"/>
                </a:lnTo>
                <a:lnTo>
                  <a:pt x="9009015" y="3688008"/>
                </a:lnTo>
                <a:lnTo>
                  <a:pt x="0" y="3688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684278" y="7442136"/>
            <a:ext cx="511563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000" spc="2">
                <a:solidFill>
                  <a:srgbClr val="02020A"/>
                </a:solidFill>
                <a:latin typeface="Arimo Bold"/>
              </a:rPr>
              <a:t>DAELINK - </a:t>
            </a:r>
            <a:r>
              <a:rPr lang="en-US" sz="2000" spc="2">
                <a:solidFill>
                  <a:srgbClr val="02020A"/>
                </a:solidFill>
                <a:latin typeface="Arimo"/>
              </a:rPr>
              <a:t>Rede Social profissional para as</a:t>
            </a:r>
          </a:p>
          <a:p>
            <a:pPr algn="l">
              <a:lnSpc>
                <a:spcPts val="3600"/>
              </a:lnSpc>
            </a:pPr>
            <a:r>
              <a:rPr lang="en-US" sz="2000" spc="3">
                <a:solidFill>
                  <a:srgbClr val="02020A"/>
                </a:solidFill>
                <a:latin typeface="Arimo"/>
              </a:rPr>
              <a:t>pessoas com deficiência.</a:t>
            </a:r>
          </a:p>
          <a:p>
            <a:pPr algn="l">
              <a:lnSpc>
                <a:spcPts val="3600"/>
              </a:lnSpc>
            </a:pPr>
            <a:r>
              <a:rPr lang="en-US" sz="2000" spc="3">
                <a:solidFill>
                  <a:srgbClr val="02020A"/>
                </a:solidFill>
                <a:latin typeface="Arimo Bold"/>
              </a:rPr>
              <a:t>18/04/2024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87363" y="847611"/>
            <a:ext cx="6513275" cy="4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799" spc="6">
                <a:solidFill>
                  <a:srgbClr val="02020A"/>
                </a:solidFill>
                <a:latin typeface="Arimo Bold"/>
              </a:rPr>
              <a:t>REFERENCIAS UTILIZADAS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5365" y="2399925"/>
            <a:ext cx="8648532" cy="5257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2020A"/>
                </a:solidFill>
                <a:latin typeface="Arimo"/>
              </a:rPr>
              <a:t>Dutra, F. C. M. S., Paz, I. T. M., Cavalcanti, A., Aramaki, A. L., &amp; Kososki, E. (2020). Oportunidades no mercado de trabalho: análise das vagas de emprego disponíveis para pessoas com deficiência. Cadernos Brasileiros de Terapia Ocupacional. 28(1), 147-163. </a:t>
            </a:r>
            <a:r>
              <a:rPr lang="en-US" sz="2000" u="sng">
                <a:solidFill>
                  <a:srgbClr val="02020A"/>
                </a:solidFill>
                <a:latin typeface="Arimo"/>
                <a:hlinkClick r:id="rId3" tooltip="https://doi.org/10.4322/2526-%208910.ctoAO1724"/>
              </a:rPr>
              <a:t>https://doi.org/10.4322/2526- 8910.ctoAO1724</a:t>
            </a:r>
            <a:r>
              <a:rPr lang="en-US" sz="2000">
                <a:solidFill>
                  <a:srgbClr val="02020A"/>
                </a:solidFill>
                <a:latin typeface="Arimo"/>
              </a:rPr>
              <a:t> </a:t>
            </a:r>
          </a:p>
          <a:p>
            <a:pPr>
              <a:lnSpc>
                <a:spcPts val="2800"/>
              </a:lnSpc>
            </a:pPr>
          </a:p>
          <a:p>
            <a:pPr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2020A"/>
                </a:solidFill>
                <a:latin typeface="Arimo"/>
                <a:cs typeface="Arimo"/>
              </a:rPr>
              <a:t>BRASIL. Lei nº 8.213, de 24 de julho de 1991. DISPÕE SOBRE OS PLANOS DE BENEFÍCIOS DA PREVIDÊNCIA SOCIAL E DÁ OUTRAS PROVIDÊNCIAS. </a:t>
            </a:r>
            <a:r>
              <a:rPr lang="en-US" sz="1800">
                <a:solidFill>
                  <a:srgbClr val="02020A"/>
                </a:solidFill>
                <a:latin typeface="Arimo Bold"/>
              </a:rPr>
              <a:t>Da Finalidade e dos Princípios Básicos da Previdência Social</a:t>
            </a:r>
            <a:r>
              <a:rPr lang="en-US" sz="1800">
                <a:solidFill>
                  <a:srgbClr val="02020A"/>
                </a:solidFill>
                <a:latin typeface="Arimo"/>
              </a:rPr>
              <a:t>. Disponível em: </a:t>
            </a:r>
            <a:r>
              <a:rPr lang="en-US" sz="1800" u="sng">
                <a:solidFill>
                  <a:srgbClr val="02020A"/>
                </a:solidFill>
                <a:latin typeface="Arimo"/>
                <a:hlinkClick r:id="rId4" tooltip="https://www.planalto.gov.br/ccivil_03/leis/l8213cons.htm"/>
              </a:rPr>
              <a:t>https://www.planalto.gov.br/ccivil_03/leis/l8213cons.htm</a:t>
            </a:r>
            <a:r>
              <a:rPr lang="en-US" sz="1800">
                <a:solidFill>
                  <a:srgbClr val="02020A"/>
                </a:solidFill>
                <a:latin typeface="Arimo"/>
              </a:rPr>
              <a:t> .</a:t>
            </a:r>
          </a:p>
          <a:p>
            <a:pPr>
              <a:lnSpc>
                <a:spcPts val="2520"/>
              </a:lnSpc>
            </a:pPr>
          </a:p>
          <a:p>
            <a:pPr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2020A"/>
                </a:solidFill>
                <a:latin typeface="Arimo"/>
                <a:cs typeface="Arimo"/>
              </a:rPr>
              <a:t>GUIMARÃES, Paulo Ricardo Bittencourt. </a:t>
            </a:r>
            <a:r>
              <a:rPr lang="en-US" sz="1800">
                <a:solidFill>
                  <a:srgbClr val="02020A"/>
                </a:solidFill>
                <a:latin typeface="Arimo Bold"/>
              </a:rPr>
              <a:t>Métodos quantitativos estatísticos</a:t>
            </a:r>
            <a:r>
              <a:rPr lang="en-US" sz="1800">
                <a:solidFill>
                  <a:srgbClr val="02020A"/>
                </a:solidFill>
                <a:latin typeface="Arimo"/>
              </a:rPr>
              <a:t>. 2. ed. Curitiba: Iesde Brasil S/A., 2018. 173 p. Disponível em: https://videoiesde.secure.footprint.net/token=nva=1646678853925~dirs=4~hash=01eb39fe5a37972c1b82c/videoteca/iesde/video/57421_METODOS_QUANTITATIVOS_ESTATISTICOS_2018_PDF/file.pdf. Acesso em: 17 mar. 2024. 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060177" y="2636896"/>
            <a:ext cx="7199123" cy="5013208"/>
          </a:xfrm>
          <a:custGeom>
            <a:avLst/>
            <a:gdLst/>
            <a:ahLst/>
            <a:cxnLst/>
            <a:rect r="r" b="b" t="t" l="l"/>
            <a:pathLst>
              <a:path h="5013208" w="7199123">
                <a:moveTo>
                  <a:pt x="0" y="0"/>
                </a:moveTo>
                <a:lnTo>
                  <a:pt x="7199123" y="0"/>
                </a:lnTo>
                <a:lnTo>
                  <a:pt x="7199123" y="5013208"/>
                </a:lnTo>
                <a:lnTo>
                  <a:pt x="0" y="50132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Ícone  Descrição gerada automaticamente"/>
          <p:cNvSpPr/>
          <p:nvPr/>
        </p:nvSpPr>
        <p:spPr>
          <a:xfrm flipH="false" flipV="false" rot="0">
            <a:off x="3867226" y="2983354"/>
            <a:ext cx="10553548" cy="4320291"/>
          </a:xfrm>
          <a:custGeom>
            <a:avLst/>
            <a:gdLst/>
            <a:ahLst/>
            <a:cxnLst/>
            <a:rect r="r" b="b" t="t" l="l"/>
            <a:pathLst>
              <a:path h="4320291" w="10553548">
                <a:moveTo>
                  <a:pt x="0" y="0"/>
                </a:moveTo>
                <a:lnTo>
                  <a:pt x="10553548" y="0"/>
                </a:lnTo>
                <a:lnTo>
                  <a:pt x="10553548" y="4320292"/>
                </a:lnTo>
                <a:lnTo>
                  <a:pt x="0" y="4320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20598" y="3361345"/>
            <a:ext cx="7846803" cy="3564311"/>
          </a:xfrm>
          <a:custGeom>
            <a:avLst/>
            <a:gdLst/>
            <a:ahLst/>
            <a:cxnLst/>
            <a:rect r="r" b="b" t="t" l="l"/>
            <a:pathLst>
              <a:path h="3564311" w="7846803">
                <a:moveTo>
                  <a:pt x="0" y="0"/>
                </a:moveTo>
                <a:lnTo>
                  <a:pt x="7846804" y="0"/>
                </a:lnTo>
                <a:lnTo>
                  <a:pt x="7846804" y="3564310"/>
                </a:lnTo>
                <a:lnTo>
                  <a:pt x="0" y="3564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029" t="-126129" r="-28142" b="-102271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08968" y="305608"/>
            <a:ext cx="4476955" cy="307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 Avenir Next Arabic Bold"/>
              </a:rPr>
              <a:t>GOVERNO DO ESTADO DE SÃO PAULO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8700" y="2807540"/>
            <a:ext cx="6442179" cy="5540274"/>
          </a:xfrm>
          <a:custGeom>
            <a:avLst/>
            <a:gdLst/>
            <a:ahLst/>
            <a:cxnLst/>
            <a:rect r="r" b="b" t="t" l="l"/>
            <a:pathLst>
              <a:path h="5540274" w="6442179">
                <a:moveTo>
                  <a:pt x="0" y="0"/>
                </a:moveTo>
                <a:lnTo>
                  <a:pt x="6442179" y="0"/>
                </a:lnTo>
                <a:lnTo>
                  <a:pt x="6442179" y="5540274"/>
                </a:lnTo>
                <a:lnTo>
                  <a:pt x="0" y="55402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25509" y="3826504"/>
            <a:ext cx="953379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"/>
              </a:rPr>
              <a:t>Plataforma de integração entre às empresas  e as pessoas com deficiência (PCD).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34869" y="853358"/>
            <a:ext cx="4818262" cy="46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800" spc="6">
                <a:solidFill>
                  <a:srgbClr val="02020A"/>
                </a:solidFill>
                <a:latin typeface="Arimo Bold"/>
              </a:rPr>
              <a:t>TEMA DO PROJETO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25509" y="5421624"/>
            <a:ext cx="9363245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"/>
              </a:rPr>
              <a:t>Inspirada em redes sociais profissionais como o Linkedin.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25509" y="7016745"/>
            <a:ext cx="953379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"/>
              </a:rPr>
              <a:t>Ajudar na busca das empresas aos profissionais qualificados que atendem as necessidades.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0267365" y="1796844"/>
            <a:ext cx="4450080" cy="2021392"/>
          </a:xfrm>
          <a:custGeom>
            <a:avLst/>
            <a:gdLst/>
            <a:ahLst/>
            <a:cxnLst/>
            <a:rect r="r" b="b" t="t" l="l"/>
            <a:pathLst>
              <a:path h="2021392" w="4450080">
                <a:moveTo>
                  <a:pt x="0" y="0"/>
                </a:moveTo>
                <a:lnTo>
                  <a:pt x="4450079" y="0"/>
                </a:lnTo>
                <a:lnTo>
                  <a:pt x="4450079" y="2021392"/>
                </a:lnTo>
                <a:lnTo>
                  <a:pt x="0" y="2021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029" t="-126129" r="-28142" b="-102271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606545" y="2862143"/>
            <a:ext cx="6652755" cy="5431067"/>
          </a:xfrm>
          <a:custGeom>
            <a:avLst/>
            <a:gdLst/>
            <a:ahLst/>
            <a:cxnLst/>
            <a:rect r="r" b="b" t="t" l="l"/>
            <a:pathLst>
              <a:path h="5431067" w="6652755">
                <a:moveTo>
                  <a:pt x="0" y="0"/>
                </a:moveTo>
                <a:lnTo>
                  <a:pt x="6652755" y="0"/>
                </a:lnTo>
                <a:lnTo>
                  <a:pt x="6652755" y="5431067"/>
                </a:lnTo>
                <a:lnTo>
                  <a:pt x="0" y="54310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13727" y="853358"/>
            <a:ext cx="8260547" cy="46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800" spc="6">
                <a:solidFill>
                  <a:srgbClr val="02020A"/>
                </a:solidFill>
                <a:latin typeface="Arimo Bold"/>
              </a:rPr>
              <a:t>PROBLEMÁTICAS ENCONTRADAS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4906817"/>
            <a:ext cx="9013003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"/>
              </a:rPr>
              <a:t>Falta de conhecimento dos PCDs aos seus direitos.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6397162"/>
            <a:ext cx="9013003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"/>
              </a:rPr>
              <a:t>Existência de muitas vagas não preenchidas.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412480"/>
            <a:ext cx="9013003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7" indent="-345439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02020A"/>
                </a:solidFill>
                <a:latin typeface="Arimo Bold"/>
              </a:rPr>
              <a:t>Lei nº8213</a:t>
            </a:r>
            <a:r>
              <a:rPr lang="en-US" sz="3199">
                <a:solidFill>
                  <a:srgbClr val="02020A"/>
                </a:solidFill>
                <a:latin typeface="Arimo"/>
              </a:rPr>
              <a:t>- Direitos das pessoas com deficiência.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78372" y="6988638"/>
            <a:ext cx="3313658" cy="31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2"/>
              </a:lnSpc>
              <a:spcBef>
                <a:spcPct val="0"/>
              </a:spcBef>
            </a:pPr>
            <a:r>
              <a:rPr lang="en-US" sz="1462" spc="2">
                <a:solidFill>
                  <a:srgbClr val="02020A"/>
                </a:solidFill>
                <a:latin typeface="Arimo Bold"/>
              </a:rPr>
              <a:t>(1/5 de acordo com dados SINE 2020)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903756" y="2971800"/>
            <a:ext cx="8355544" cy="426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2020A"/>
                </a:solidFill>
                <a:latin typeface="Arimo"/>
              </a:rPr>
              <a:t>Como objetivo queremos solucionar essa </a:t>
            </a:r>
            <a:r>
              <a:rPr lang="en-US" sz="3000">
                <a:solidFill>
                  <a:srgbClr val="02020A"/>
                </a:solidFill>
                <a:latin typeface="Arimo Bold"/>
              </a:rPr>
              <a:t>falta de comunicação entre as empresas e os PCD</a:t>
            </a:r>
            <a:r>
              <a:rPr lang="en-US" sz="3000">
                <a:solidFill>
                  <a:srgbClr val="02020A"/>
                </a:solidFill>
                <a:latin typeface="Arimo"/>
              </a:rPr>
              <a:t>. Assim através de uma plataforma digital iremos integrar os PCD de forma mais simplificada, servindo como um </a:t>
            </a:r>
            <a:r>
              <a:rPr lang="en-US" sz="3000">
                <a:solidFill>
                  <a:srgbClr val="02020A"/>
                </a:solidFill>
                <a:latin typeface="Arimo Bold"/>
              </a:rPr>
              <a:t>auxiliador comunicativo</a:t>
            </a:r>
            <a:r>
              <a:rPr lang="en-US" sz="3000">
                <a:solidFill>
                  <a:srgbClr val="02020A"/>
                </a:solidFill>
                <a:latin typeface="Arimo"/>
              </a:rPr>
              <a:t> específico as necessidades das empresas e dessas pessoas.</a:t>
            </a: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16692" y="847611"/>
            <a:ext cx="6054616" cy="46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800" spc="6">
                <a:solidFill>
                  <a:srgbClr val="02020A"/>
                </a:solidFill>
                <a:latin typeface="Arimo Bold"/>
              </a:rPr>
              <a:t>JUSTIFICATIVA DO TEMA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28700" y="2181669"/>
            <a:ext cx="6991447" cy="5923663"/>
          </a:xfrm>
          <a:custGeom>
            <a:avLst/>
            <a:gdLst/>
            <a:ahLst/>
            <a:cxnLst/>
            <a:rect r="r" b="b" t="t" l="l"/>
            <a:pathLst>
              <a:path h="5923663" w="6991447">
                <a:moveTo>
                  <a:pt x="0" y="0"/>
                </a:moveTo>
                <a:lnTo>
                  <a:pt x="6991447" y="0"/>
                </a:lnTo>
                <a:lnTo>
                  <a:pt x="6991447" y="5923662"/>
                </a:lnTo>
                <a:lnTo>
                  <a:pt x="0" y="59236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71811" y="2560168"/>
            <a:ext cx="6107856" cy="5685858"/>
          </a:xfrm>
          <a:custGeom>
            <a:avLst/>
            <a:gdLst/>
            <a:ahLst/>
            <a:cxnLst/>
            <a:rect r="r" b="b" t="t" l="l"/>
            <a:pathLst>
              <a:path h="5685858" w="6107856">
                <a:moveTo>
                  <a:pt x="0" y="0"/>
                </a:moveTo>
                <a:lnTo>
                  <a:pt x="6107855" y="0"/>
                </a:lnTo>
                <a:lnTo>
                  <a:pt x="6107855" y="5685858"/>
                </a:lnTo>
                <a:lnTo>
                  <a:pt x="0" y="5685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963806" y="847611"/>
            <a:ext cx="6360388" cy="4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799" spc="6">
                <a:solidFill>
                  <a:srgbClr val="02020A"/>
                </a:solidFill>
                <a:latin typeface="Arimo Bold"/>
              </a:rPr>
              <a:t>OBJETIVOS DO PROJETO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810656" y="3017084"/>
            <a:ext cx="8448644" cy="470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2020A"/>
                </a:solidFill>
                <a:latin typeface="Arimo"/>
              </a:rPr>
              <a:t>Como objetivo iremos implementar em nossa plataforma um </a:t>
            </a:r>
            <a:r>
              <a:rPr lang="en-US" sz="2999">
                <a:solidFill>
                  <a:srgbClr val="02020A"/>
                </a:solidFill>
                <a:latin typeface="Arimo Bold"/>
              </a:rPr>
              <a:t>algoritmo próximo a uma inteligência artificial, que irá gerar um “match” entre as vagas listadas e os candidatos </a:t>
            </a:r>
            <a:r>
              <a:rPr lang="en-US" sz="2999">
                <a:solidFill>
                  <a:srgbClr val="02020A"/>
                </a:solidFill>
                <a:latin typeface="Arimo"/>
              </a:rPr>
              <a:t>com as capacidades necessárias agilizando o processo. Também possuindo outros métodos comunicativos para possibilitar esse diálogo.</a:t>
            </a:r>
          </a:p>
          <a:p>
            <a:pPr algn="just">
              <a:lnSpc>
                <a:spcPts val="419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278960" y="2867096"/>
            <a:ext cx="5730079" cy="4552808"/>
          </a:xfrm>
          <a:custGeom>
            <a:avLst/>
            <a:gdLst/>
            <a:ahLst/>
            <a:cxnLst/>
            <a:rect r="r" b="b" t="t" l="l"/>
            <a:pathLst>
              <a:path h="4552808" w="5730079">
                <a:moveTo>
                  <a:pt x="0" y="0"/>
                </a:moveTo>
                <a:lnTo>
                  <a:pt x="5730080" y="0"/>
                </a:lnTo>
                <a:lnTo>
                  <a:pt x="5730080" y="4552808"/>
                </a:lnTo>
                <a:lnTo>
                  <a:pt x="0" y="45528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5555765"/>
            <a:ext cx="4693356" cy="2270760"/>
            <a:chOff x="0" y="0"/>
            <a:chExt cx="1236110" cy="5980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36110" cy="598060"/>
            </a:xfrm>
            <a:custGeom>
              <a:avLst/>
              <a:gdLst/>
              <a:ahLst/>
              <a:cxnLst/>
              <a:rect r="r" b="b" t="t" l="l"/>
              <a:pathLst>
                <a:path h="598060" w="1236110">
                  <a:moveTo>
                    <a:pt x="84127" y="0"/>
                  </a:moveTo>
                  <a:lnTo>
                    <a:pt x="1151983" y="0"/>
                  </a:lnTo>
                  <a:cubicBezTo>
                    <a:pt x="1174295" y="0"/>
                    <a:pt x="1195693" y="8863"/>
                    <a:pt x="1211470" y="24640"/>
                  </a:cubicBezTo>
                  <a:cubicBezTo>
                    <a:pt x="1227247" y="40417"/>
                    <a:pt x="1236110" y="61815"/>
                    <a:pt x="1236110" y="84127"/>
                  </a:cubicBezTo>
                  <a:lnTo>
                    <a:pt x="1236110" y="513933"/>
                  </a:lnTo>
                  <a:cubicBezTo>
                    <a:pt x="1236110" y="560395"/>
                    <a:pt x="1198445" y="598060"/>
                    <a:pt x="1151983" y="598060"/>
                  </a:cubicBezTo>
                  <a:lnTo>
                    <a:pt x="84127" y="598060"/>
                  </a:lnTo>
                  <a:cubicBezTo>
                    <a:pt x="61815" y="598060"/>
                    <a:pt x="40417" y="589197"/>
                    <a:pt x="24640" y="573420"/>
                  </a:cubicBezTo>
                  <a:cubicBezTo>
                    <a:pt x="8863" y="557643"/>
                    <a:pt x="0" y="536245"/>
                    <a:pt x="0" y="513933"/>
                  </a:cubicBezTo>
                  <a:lnTo>
                    <a:pt x="0" y="84127"/>
                  </a:lnTo>
                  <a:cubicBezTo>
                    <a:pt x="0" y="61815"/>
                    <a:pt x="8863" y="40417"/>
                    <a:pt x="24640" y="24640"/>
                  </a:cubicBezTo>
                  <a:cubicBezTo>
                    <a:pt x="40417" y="8863"/>
                    <a:pt x="61815" y="0"/>
                    <a:pt x="84127" y="0"/>
                  </a:cubicBezTo>
                  <a:close/>
                </a:path>
              </a:pathLst>
            </a:custGeom>
            <a:solidFill>
              <a:srgbClr val="BA274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52400"/>
              <a:ext cx="1236110" cy="7504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2020A"/>
                  </a:solidFill>
                  <a:latin typeface="Arimo"/>
                </a:rPr>
                <a:t>3.Estabelecimento de procedimentos para a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2020A"/>
                  </a:solidFill>
                  <a:latin typeface="Arimo"/>
                </a:rPr>
                <a:t>criação da plataforma através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3">
                  <a:solidFill>
                    <a:srgbClr val="02020A"/>
                  </a:solidFill>
                  <a:latin typeface="Arimo"/>
                </a:rPr>
                <a:t> dos algortimos idealizados.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272660" y="2627444"/>
            <a:ext cx="4986640" cy="2270760"/>
            <a:chOff x="0" y="0"/>
            <a:chExt cx="1313354" cy="5980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13354" cy="598060"/>
            </a:xfrm>
            <a:custGeom>
              <a:avLst/>
              <a:gdLst/>
              <a:ahLst/>
              <a:cxnLst/>
              <a:rect r="r" b="b" t="t" l="l"/>
              <a:pathLst>
                <a:path h="598060" w="1313354">
                  <a:moveTo>
                    <a:pt x="79179" y="0"/>
                  </a:moveTo>
                  <a:lnTo>
                    <a:pt x="1234175" y="0"/>
                  </a:lnTo>
                  <a:cubicBezTo>
                    <a:pt x="1277904" y="0"/>
                    <a:pt x="1313354" y="35450"/>
                    <a:pt x="1313354" y="79179"/>
                  </a:cubicBezTo>
                  <a:lnTo>
                    <a:pt x="1313354" y="518881"/>
                  </a:lnTo>
                  <a:cubicBezTo>
                    <a:pt x="1313354" y="562611"/>
                    <a:pt x="1277904" y="598060"/>
                    <a:pt x="1234175" y="598060"/>
                  </a:cubicBezTo>
                  <a:lnTo>
                    <a:pt x="79179" y="598060"/>
                  </a:lnTo>
                  <a:cubicBezTo>
                    <a:pt x="35450" y="598060"/>
                    <a:pt x="0" y="562611"/>
                    <a:pt x="0" y="518881"/>
                  </a:cubicBezTo>
                  <a:lnTo>
                    <a:pt x="0" y="79179"/>
                  </a:lnTo>
                  <a:cubicBezTo>
                    <a:pt x="0" y="35450"/>
                    <a:pt x="35450" y="0"/>
                    <a:pt x="79179" y="0"/>
                  </a:cubicBezTo>
                  <a:close/>
                </a:path>
              </a:pathLst>
            </a:custGeom>
            <a:solidFill>
              <a:srgbClr val="BA274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52400"/>
              <a:ext cx="1313354" cy="7504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2.Identificar métodos para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criação de algoritmos de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 “</a:t>
              </a:r>
              <a:r>
                <a:rPr lang="en-US" sz="2399" spc="2">
                  <a:solidFill>
                    <a:srgbClr val="040F0F"/>
                  </a:solidFill>
                  <a:latin typeface="Arimo Italics"/>
                </a:rPr>
                <a:t>match</a:t>
              </a: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” entre as vagas de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3">
                  <a:solidFill>
                    <a:srgbClr val="040F0F"/>
                  </a:solidFill>
                  <a:latin typeface="Arimo"/>
                </a:rPr>
                <a:t>empregos e os candidatos.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2627444"/>
            <a:ext cx="4693356" cy="2516056"/>
            <a:chOff x="0" y="0"/>
            <a:chExt cx="1236110" cy="66266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6110" cy="662665"/>
            </a:xfrm>
            <a:custGeom>
              <a:avLst/>
              <a:gdLst/>
              <a:ahLst/>
              <a:cxnLst/>
              <a:rect r="r" b="b" t="t" l="l"/>
              <a:pathLst>
                <a:path h="662665" w="1236110">
                  <a:moveTo>
                    <a:pt x="84127" y="0"/>
                  </a:moveTo>
                  <a:lnTo>
                    <a:pt x="1151983" y="0"/>
                  </a:lnTo>
                  <a:cubicBezTo>
                    <a:pt x="1174295" y="0"/>
                    <a:pt x="1195693" y="8863"/>
                    <a:pt x="1211470" y="24640"/>
                  </a:cubicBezTo>
                  <a:cubicBezTo>
                    <a:pt x="1227247" y="40417"/>
                    <a:pt x="1236110" y="61815"/>
                    <a:pt x="1236110" y="84127"/>
                  </a:cubicBezTo>
                  <a:lnTo>
                    <a:pt x="1236110" y="578538"/>
                  </a:lnTo>
                  <a:cubicBezTo>
                    <a:pt x="1236110" y="600850"/>
                    <a:pt x="1227247" y="622248"/>
                    <a:pt x="1211470" y="638025"/>
                  </a:cubicBezTo>
                  <a:cubicBezTo>
                    <a:pt x="1195693" y="653802"/>
                    <a:pt x="1174295" y="662665"/>
                    <a:pt x="1151983" y="662665"/>
                  </a:cubicBezTo>
                  <a:lnTo>
                    <a:pt x="84127" y="662665"/>
                  </a:lnTo>
                  <a:cubicBezTo>
                    <a:pt x="37665" y="662665"/>
                    <a:pt x="0" y="625000"/>
                    <a:pt x="0" y="578538"/>
                  </a:cubicBezTo>
                  <a:lnTo>
                    <a:pt x="0" y="84127"/>
                  </a:lnTo>
                  <a:cubicBezTo>
                    <a:pt x="0" y="61815"/>
                    <a:pt x="8863" y="40417"/>
                    <a:pt x="24640" y="24640"/>
                  </a:cubicBezTo>
                  <a:cubicBezTo>
                    <a:pt x="40417" y="8863"/>
                    <a:pt x="61815" y="0"/>
                    <a:pt x="84127" y="0"/>
                  </a:cubicBezTo>
                  <a:close/>
                </a:path>
              </a:pathLst>
            </a:custGeom>
            <a:solidFill>
              <a:srgbClr val="5998C5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52400"/>
              <a:ext cx="1236110" cy="815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1. Analisar métodos para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3">
                  <a:solidFill>
                    <a:srgbClr val="040F0F"/>
                  </a:solidFill>
                  <a:latin typeface="Arimo"/>
                </a:rPr>
                <a:t>atender as necessidades de desenvolvimento do público-alvo do Site.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272660" y="5555765"/>
            <a:ext cx="4986640" cy="2270760"/>
            <a:chOff x="0" y="0"/>
            <a:chExt cx="1313354" cy="59806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313354" cy="598060"/>
            </a:xfrm>
            <a:custGeom>
              <a:avLst/>
              <a:gdLst/>
              <a:ahLst/>
              <a:cxnLst/>
              <a:rect r="r" b="b" t="t" l="l"/>
              <a:pathLst>
                <a:path h="598060" w="1313354">
                  <a:moveTo>
                    <a:pt x="79179" y="0"/>
                  </a:moveTo>
                  <a:lnTo>
                    <a:pt x="1234175" y="0"/>
                  </a:lnTo>
                  <a:cubicBezTo>
                    <a:pt x="1277904" y="0"/>
                    <a:pt x="1313354" y="35450"/>
                    <a:pt x="1313354" y="79179"/>
                  </a:cubicBezTo>
                  <a:lnTo>
                    <a:pt x="1313354" y="518881"/>
                  </a:lnTo>
                  <a:cubicBezTo>
                    <a:pt x="1313354" y="562611"/>
                    <a:pt x="1277904" y="598060"/>
                    <a:pt x="1234175" y="598060"/>
                  </a:cubicBezTo>
                  <a:lnTo>
                    <a:pt x="79179" y="598060"/>
                  </a:lnTo>
                  <a:cubicBezTo>
                    <a:pt x="35450" y="598060"/>
                    <a:pt x="0" y="562611"/>
                    <a:pt x="0" y="518881"/>
                  </a:cubicBezTo>
                  <a:lnTo>
                    <a:pt x="0" y="79179"/>
                  </a:lnTo>
                  <a:cubicBezTo>
                    <a:pt x="0" y="35450"/>
                    <a:pt x="35450" y="0"/>
                    <a:pt x="79179" y="0"/>
                  </a:cubicBezTo>
                  <a:close/>
                </a:path>
              </a:pathLst>
            </a:custGeom>
            <a:solidFill>
              <a:srgbClr val="5998C5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52400"/>
              <a:ext cx="1313354" cy="7504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 4.</a:t>
              </a: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Realizar o desenvolvimento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40F0F"/>
                  </a:solidFill>
                  <a:latin typeface="Arimo"/>
                </a:rPr>
                <a:t>de ambiente multiplataforma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3">
                  <a:solidFill>
                    <a:srgbClr val="040F0F"/>
                  </a:solidFill>
                  <a:latin typeface="Arimo Italics"/>
                </a:rPr>
                <a:t>(Web e Mobile), deixando a nossa plataforma mais acessível.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797322" y="7533542"/>
            <a:ext cx="4693356" cy="2270760"/>
            <a:chOff x="0" y="0"/>
            <a:chExt cx="1236110" cy="59806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36110" cy="598060"/>
            </a:xfrm>
            <a:custGeom>
              <a:avLst/>
              <a:gdLst/>
              <a:ahLst/>
              <a:cxnLst/>
              <a:rect r="r" b="b" t="t" l="l"/>
              <a:pathLst>
                <a:path h="598060" w="1236110">
                  <a:moveTo>
                    <a:pt x="84127" y="0"/>
                  </a:moveTo>
                  <a:lnTo>
                    <a:pt x="1151983" y="0"/>
                  </a:lnTo>
                  <a:cubicBezTo>
                    <a:pt x="1174295" y="0"/>
                    <a:pt x="1195693" y="8863"/>
                    <a:pt x="1211470" y="24640"/>
                  </a:cubicBezTo>
                  <a:cubicBezTo>
                    <a:pt x="1227247" y="40417"/>
                    <a:pt x="1236110" y="61815"/>
                    <a:pt x="1236110" y="84127"/>
                  </a:cubicBezTo>
                  <a:lnTo>
                    <a:pt x="1236110" y="513933"/>
                  </a:lnTo>
                  <a:cubicBezTo>
                    <a:pt x="1236110" y="560395"/>
                    <a:pt x="1198445" y="598060"/>
                    <a:pt x="1151983" y="598060"/>
                  </a:cubicBezTo>
                  <a:lnTo>
                    <a:pt x="84127" y="598060"/>
                  </a:lnTo>
                  <a:cubicBezTo>
                    <a:pt x="61815" y="598060"/>
                    <a:pt x="40417" y="589197"/>
                    <a:pt x="24640" y="573420"/>
                  </a:cubicBezTo>
                  <a:cubicBezTo>
                    <a:pt x="8863" y="557643"/>
                    <a:pt x="0" y="536245"/>
                    <a:pt x="0" y="513933"/>
                  </a:cubicBezTo>
                  <a:lnTo>
                    <a:pt x="0" y="84127"/>
                  </a:lnTo>
                  <a:cubicBezTo>
                    <a:pt x="0" y="61815"/>
                    <a:pt x="8863" y="40417"/>
                    <a:pt x="24640" y="24640"/>
                  </a:cubicBezTo>
                  <a:cubicBezTo>
                    <a:pt x="40417" y="8863"/>
                    <a:pt x="61815" y="0"/>
                    <a:pt x="84127" y="0"/>
                  </a:cubicBezTo>
                  <a:close/>
                </a:path>
              </a:pathLst>
            </a:custGeom>
            <a:solidFill>
              <a:srgbClr val="DDFFF7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52400"/>
              <a:ext cx="1236110" cy="7504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19"/>
                </a:lnSpc>
              </a:pPr>
              <a:r>
                <a:rPr lang="en-US" sz="2399" spc="2">
                  <a:solidFill>
                    <a:srgbClr val="02020A"/>
                  </a:solidFill>
                  <a:latin typeface="Arimo"/>
                </a:rPr>
                <a:t>5.Aplicação final da plataforma em ambiente de testes, fazendo </a:t>
              </a:r>
            </a:p>
            <a:p>
              <a:pPr algn="ctr">
                <a:lnSpc>
                  <a:spcPts val="4319"/>
                </a:lnSpc>
              </a:pPr>
              <a:r>
                <a:rPr lang="en-US" sz="2399" spc="3">
                  <a:solidFill>
                    <a:srgbClr val="02020A"/>
                  </a:solidFill>
                  <a:latin typeface="Arimo"/>
                </a:rPr>
                <a:t>o uso de todos funcionalidades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228453" y="1370779"/>
            <a:ext cx="7831095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2020A"/>
                </a:solidFill>
                <a:latin typeface="Arimo"/>
              </a:rPr>
              <a:t>De forma específica queremos atingir: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963806" y="847611"/>
            <a:ext cx="6360388" cy="4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799" spc="6">
                <a:solidFill>
                  <a:srgbClr val="02020A"/>
                </a:solidFill>
                <a:latin typeface="Arimo Bold"/>
              </a:rPr>
              <a:t>OBJETIVOS DO PROJETO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40F0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878465" y="1709671"/>
            <a:ext cx="4835871" cy="4934562"/>
          </a:xfrm>
          <a:custGeom>
            <a:avLst/>
            <a:gdLst/>
            <a:ahLst/>
            <a:cxnLst/>
            <a:rect r="r" b="b" t="t" l="l"/>
            <a:pathLst>
              <a:path h="4934562" w="4835871">
                <a:moveTo>
                  <a:pt x="0" y="0"/>
                </a:moveTo>
                <a:lnTo>
                  <a:pt x="4835870" y="0"/>
                </a:lnTo>
                <a:lnTo>
                  <a:pt x="4835870" y="4934562"/>
                </a:lnTo>
                <a:lnTo>
                  <a:pt x="0" y="4934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99443" y="2463909"/>
            <a:ext cx="6117097" cy="784487"/>
            <a:chOff x="0" y="0"/>
            <a:chExt cx="1611087" cy="206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11087" cy="206614"/>
            </a:xfrm>
            <a:custGeom>
              <a:avLst/>
              <a:gdLst/>
              <a:ahLst/>
              <a:cxnLst/>
              <a:rect r="r" b="b" t="t" l="l"/>
              <a:pathLst>
                <a:path h="206614" w="1611087">
                  <a:moveTo>
                    <a:pt x="64547" y="0"/>
                  </a:moveTo>
                  <a:lnTo>
                    <a:pt x="1546540" y="0"/>
                  </a:lnTo>
                  <a:cubicBezTo>
                    <a:pt x="1563659" y="0"/>
                    <a:pt x="1580077" y="6800"/>
                    <a:pt x="1592182" y="18905"/>
                  </a:cubicBezTo>
                  <a:cubicBezTo>
                    <a:pt x="1604287" y="31010"/>
                    <a:pt x="1611087" y="47428"/>
                    <a:pt x="1611087" y="64547"/>
                  </a:cubicBezTo>
                  <a:lnTo>
                    <a:pt x="1611087" y="142067"/>
                  </a:lnTo>
                  <a:cubicBezTo>
                    <a:pt x="1611087" y="159186"/>
                    <a:pt x="1604287" y="175604"/>
                    <a:pt x="1592182" y="187709"/>
                  </a:cubicBezTo>
                  <a:cubicBezTo>
                    <a:pt x="1580077" y="199813"/>
                    <a:pt x="1563659" y="206614"/>
                    <a:pt x="1546540" y="206614"/>
                  </a:cubicBezTo>
                  <a:lnTo>
                    <a:pt x="64547" y="206614"/>
                  </a:lnTo>
                  <a:cubicBezTo>
                    <a:pt x="47428" y="206614"/>
                    <a:pt x="31010" y="199813"/>
                    <a:pt x="18905" y="187709"/>
                  </a:cubicBezTo>
                  <a:cubicBezTo>
                    <a:pt x="6800" y="175604"/>
                    <a:pt x="0" y="159186"/>
                    <a:pt x="0" y="142067"/>
                  </a:cubicBezTo>
                  <a:lnTo>
                    <a:pt x="0" y="64547"/>
                  </a:lnTo>
                  <a:cubicBezTo>
                    <a:pt x="0" y="47428"/>
                    <a:pt x="6800" y="31010"/>
                    <a:pt x="18905" y="18905"/>
                  </a:cubicBezTo>
                  <a:cubicBezTo>
                    <a:pt x="31010" y="6800"/>
                    <a:pt x="47428" y="0"/>
                    <a:pt x="64547" y="0"/>
                  </a:cubicBezTo>
                  <a:close/>
                </a:path>
              </a:pathLst>
            </a:custGeom>
            <a:solidFill>
              <a:srgbClr val="5998C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1611087" cy="3018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2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786018" y="3295244"/>
            <a:ext cx="5743947" cy="2510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2020A"/>
                </a:solidFill>
                <a:latin typeface="Arimo"/>
              </a:rPr>
              <a:t>A adoção do método quantitativo é essencial na elaboração do projeto, pois, conforme destacado pelo Dr. Paulo Ricardo Bittencourt Guimarães (2018), ele enriquece o processo na tomada de decisão com dados precisos.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40F0F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8559" y="2513571"/>
            <a:ext cx="6098609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2020A"/>
                </a:solidFill>
                <a:latin typeface="Arimo Bold"/>
              </a:rPr>
              <a:t>ESTUDO QUANTITATIVO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422465" y="847611"/>
            <a:ext cx="5443070" cy="4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799" spc="6">
                <a:solidFill>
                  <a:srgbClr val="02020A"/>
                </a:solidFill>
                <a:latin typeface="Arimo Bold"/>
              </a:rPr>
              <a:t>ESTUDOS APLICADOS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876260" y="2463909"/>
            <a:ext cx="6117097" cy="784487"/>
            <a:chOff x="0" y="0"/>
            <a:chExt cx="1611087" cy="20661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611087" cy="206614"/>
            </a:xfrm>
            <a:custGeom>
              <a:avLst/>
              <a:gdLst/>
              <a:ahLst/>
              <a:cxnLst/>
              <a:rect r="r" b="b" t="t" l="l"/>
              <a:pathLst>
                <a:path h="206614" w="1611087">
                  <a:moveTo>
                    <a:pt x="64547" y="0"/>
                  </a:moveTo>
                  <a:lnTo>
                    <a:pt x="1546540" y="0"/>
                  </a:lnTo>
                  <a:cubicBezTo>
                    <a:pt x="1563659" y="0"/>
                    <a:pt x="1580077" y="6800"/>
                    <a:pt x="1592182" y="18905"/>
                  </a:cubicBezTo>
                  <a:cubicBezTo>
                    <a:pt x="1604287" y="31010"/>
                    <a:pt x="1611087" y="47428"/>
                    <a:pt x="1611087" y="64547"/>
                  </a:cubicBezTo>
                  <a:lnTo>
                    <a:pt x="1611087" y="142067"/>
                  </a:lnTo>
                  <a:cubicBezTo>
                    <a:pt x="1611087" y="159186"/>
                    <a:pt x="1604287" y="175604"/>
                    <a:pt x="1592182" y="187709"/>
                  </a:cubicBezTo>
                  <a:cubicBezTo>
                    <a:pt x="1580077" y="199813"/>
                    <a:pt x="1563659" y="206614"/>
                    <a:pt x="1546540" y="206614"/>
                  </a:cubicBezTo>
                  <a:lnTo>
                    <a:pt x="64547" y="206614"/>
                  </a:lnTo>
                  <a:cubicBezTo>
                    <a:pt x="47428" y="206614"/>
                    <a:pt x="31010" y="199813"/>
                    <a:pt x="18905" y="187709"/>
                  </a:cubicBezTo>
                  <a:cubicBezTo>
                    <a:pt x="6800" y="175604"/>
                    <a:pt x="0" y="159186"/>
                    <a:pt x="0" y="142067"/>
                  </a:cubicBezTo>
                  <a:lnTo>
                    <a:pt x="0" y="64547"/>
                  </a:lnTo>
                  <a:cubicBezTo>
                    <a:pt x="0" y="47428"/>
                    <a:pt x="6800" y="31010"/>
                    <a:pt x="18905" y="18905"/>
                  </a:cubicBezTo>
                  <a:cubicBezTo>
                    <a:pt x="31010" y="6800"/>
                    <a:pt x="47428" y="0"/>
                    <a:pt x="64547" y="0"/>
                  </a:cubicBezTo>
                  <a:close/>
                </a:path>
              </a:pathLst>
            </a:custGeom>
            <a:solidFill>
              <a:srgbClr val="BA274A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611087" cy="3018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2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5911564" y="6776565"/>
            <a:ext cx="6117097" cy="784487"/>
            <a:chOff x="0" y="0"/>
            <a:chExt cx="1611087" cy="20661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611087" cy="206614"/>
            </a:xfrm>
            <a:custGeom>
              <a:avLst/>
              <a:gdLst/>
              <a:ahLst/>
              <a:cxnLst/>
              <a:rect r="r" b="b" t="t" l="l"/>
              <a:pathLst>
                <a:path h="206614" w="1611087">
                  <a:moveTo>
                    <a:pt x="64547" y="0"/>
                  </a:moveTo>
                  <a:lnTo>
                    <a:pt x="1546540" y="0"/>
                  </a:lnTo>
                  <a:cubicBezTo>
                    <a:pt x="1563659" y="0"/>
                    <a:pt x="1580077" y="6800"/>
                    <a:pt x="1592182" y="18905"/>
                  </a:cubicBezTo>
                  <a:cubicBezTo>
                    <a:pt x="1604287" y="31010"/>
                    <a:pt x="1611087" y="47428"/>
                    <a:pt x="1611087" y="64547"/>
                  </a:cubicBezTo>
                  <a:lnTo>
                    <a:pt x="1611087" y="142067"/>
                  </a:lnTo>
                  <a:cubicBezTo>
                    <a:pt x="1611087" y="159186"/>
                    <a:pt x="1604287" y="175604"/>
                    <a:pt x="1592182" y="187709"/>
                  </a:cubicBezTo>
                  <a:cubicBezTo>
                    <a:pt x="1580077" y="199813"/>
                    <a:pt x="1563659" y="206614"/>
                    <a:pt x="1546540" y="206614"/>
                  </a:cubicBezTo>
                  <a:lnTo>
                    <a:pt x="64547" y="206614"/>
                  </a:lnTo>
                  <a:cubicBezTo>
                    <a:pt x="47428" y="206614"/>
                    <a:pt x="31010" y="199813"/>
                    <a:pt x="18905" y="187709"/>
                  </a:cubicBezTo>
                  <a:cubicBezTo>
                    <a:pt x="6800" y="175604"/>
                    <a:pt x="0" y="159186"/>
                    <a:pt x="0" y="142067"/>
                  </a:cubicBezTo>
                  <a:lnTo>
                    <a:pt x="0" y="64547"/>
                  </a:lnTo>
                  <a:cubicBezTo>
                    <a:pt x="0" y="47428"/>
                    <a:pt x="6800" y="31010"/>
                    <a:pt x="18905" y="18905"/>
                  </a:cubicBezTo>
                  <a:cubicBezTo>
                    <a:pt x="31010" y="6800"/>
                    <a:pt x="47428" y="0"/>
                    <a:pt x="64547" y="0"/>
                  </a:cubicBezTo>
                  <a:close/>
                </a:path>
              </a:pathLst>
            </a:custGeom>
            <a:solidFill>
              <a:srgbClr val="DDFFF7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611087" cy="3018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2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5630167" y="6826226"/>
            <a:ext cx="6107162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2020A"/>
                </a:solidFill>
                <a:latin typeface="Arimo Bold"/>
              </a:rPr>
              <a:t>ESTUDO BIBLIOGRÁFICO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19489" y="3295244"/>
            <a:ext cx="5230640" cy="2510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2020A"/>
                </a:solidFill>
                <a:latin typeface="Arimo"/>
              </a:rPr>
              <a:t>Utilizado para obter fundamentos baseados em nosso objetivo, </a:t>
            </a:r>
            <a:r>
              <a:rPr lang="en-US" sz="2400">
                <a:solidFill>
                  <a:srgbClr val="02020A"/>
                </a:solidFill>
                <a:latin typeface="Arimo"/>
              </a:rPr>
              <a:t>possibilitando uma ação mais efetiva de métodos criados para diminuir a escassez do preenchimento das vagas.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486977" y="2513571"/>
            <a:ext cx="4620369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2020A"/>
                </a:solidFill>
                <a:latin typeface="Arimo Bold"/>
              </a:rPr>
              <a:t>ESTUDO DE CASO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233327" y="7637252"/>
            <a:ext cx="7821345" cy="2091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2020A"/>
                </a:solidFill>
                <a:latin typeface="Arimo"/>
              </a:rPr>
              <a:t>Para fundamentar o projeto com precisão e profundidade, a consulta a fontes bibliográficas é essencial. Ela possiblitará uma especialização no tema e contrução de umabase teórica sólida, apoiada em artigos e obras de referência.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48834"/>
            <a:ext cx="18288000" cy="454921"/>
            <a:chOff x="0" y="0"/>
            <a:chExt cx="24384000" cy="6065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531511"/>
              <a:ext cx="24384000" cy="75050"/>
              <a:chOff x="0" y="0"/>
              <a:chExt cx="4816593" cy="148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14825"/>
              </a:xfrm>
              <a:custGeom>
                <a:avLst/>
                <a:gdLst/>
                <a:ahLst/>
                <a:cxnLst/>
                <a:rect r="r" b="b" t="t" l="l"/>
                <a:pathLst>
                  <a:path h="14825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4825"/>
                    </a:lnTo>
                    <a:lnTo>
                      <a:pt x="0" y="14825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95250"/>
                <a:ext cx="4816593" cy="110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77672"/>
              <a:ext cx="24384000" cy="76039"/>
              <a:chOff x="0" y="0"/>
              <a:chExt cx="4816593" cy="1502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76039"/>
              <a:chOff x="0" y="0"/>
              <a:chExt cx="4816593" cy="1502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15020"/>
              </a:xfrm>
              <a:custGeom>
                <a:avLst/>
                <a:gdLst/>
                <a:ahLst/>
                <a:cxnLst/>
                <a:rect r="r" b="b" t="t" l="l"/>
                <a:pathLst>
                  <a:path h="15020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15020"/>
                    </a:lnTo>
                    <a:lnTo>
                      <a:pt x="0" y="15020"/>
                    </a:lnTo>
                    <a:close/>
                  </a:path>
                </a:pathLst>
              </a:custGeom>
              <a:solidFill>
                <a:srgbClr val="02020A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0"/>
                <a:ext cx="4816593" cy="11027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32"/>
                  </a:lnSpc>
                </a:pPr>
              </a:p>
            </p:txBody>
          </p:sp>
        </p:grpSp>
      </p:grpSp>
      <p:sp>
        <p:nvSpPr>
          <p:cNvPr name="Freeform 12" id="12" descr="Ícone  Descrição gerada automaticamente"/>
          <p:cNvSpPr/>
          <p:nvPr/>
        </p:nvSpPr>
        <p:spPr>
          <a:xfrm flipH="false" flipV="false" rot="0">
            <a:off x="16760403" y="218109"/>
            <a:ext cx="997795" cy="510919"/>
          </a:xfrm>
          <a:custGeom>
            <a:avLst/>
            <a:gdLst/>
            <a:ahLst/>
            <a:cxnLst/>
            <a:rect r="r" b="b" t="t" l="l"/>
            <a:pathLst>
              <a:path h="510919" w="997795">
                <a:moveTo>
                  <a:pt x="0" y="0"/>
                </a:moveTo>
                <a:lnTo>
                  <a:pt x="997794" y="0"/>
                </a:lnTo>
                <a:lnTo>
                  <a:pt x="997794" y="510918"/>
                </a:lnTo>
                <a:lnTo>
                  <a:pt x="0" y="510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150" t="-77012" r="-181084" b="-7900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8700" y="2372109"/>
            <a:ext cx="6685373" cy="5542782"/>
          </a:xfrm>
          <a:custGeom>
            <a:avLst/>
            <a:gdLst/>
            <a:ahLst/>
            <a:cxnLst/>
            <a:rect r="r" b="b" t="t" l="l"/>
            <a:pathLst>
              <a:path h="5542782" w="6685373">
                <a:moveTo>
                  <a:pt x="0" y="0"/>
                </a:moveTo>
                <a:lnTo>
                  <a:pt x="6685373" y="0"/>
                </a:lnTo>
                <a:lnTo>
                  <a:pt x="6685373" y="5542782"/>
                </a:lnTo>
                <a:lnTo>
                  <a:pt x="0" y="55427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13461" y="277033"/>
            <a:ext cx="4467969" cy="334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>
                <a:solidFill>
                  <a:srgbClr val="02020A"/>
                </a:solidFill>
                <a:latin typeface="Arimo Bold"/>
              </a:rPr>
              <a:t>GOVERNO DO ESTADO DE SÃO PAULO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887363" y="847611"/>
            <a:ext cx="6513275" cy="4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3"/>
              </a:lnSpc>
            </a:pPr>
            <a:r>
              <a:rPr lang="en-US" sz="3799" spc="6">
                <a:solidFill>
                  <a:srgbClr val="02020A"/>
                </a:solidFill>
                <a:latin typeface="Arimo Bold"/>
              </a:rPr>
              <a:t>RESULTADOS ESPERADOS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08422" y="2295804"/>
            <a:ext cx="8250878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2020A"/>
                </a:solidFill>
                <a:latin typeface="Arimo Bold"/>
              </a:rPr>
              <a:t>COM A CONCLUSÃO DO PROJETO ESPERAMOS 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851581" y="5962351"/>
            <a:ext cx="8407719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2020A"/>
                </a:solidFill>
                <a:latin typeface="Arimo"/>
              </a:rPr>
              <a:t>Possibilitar uma inclusão social através de nossa plataforma.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51581" y="3881456"/>
            <a:ext cx="8240581" cy="169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2020A"/>
                </a:solidFill>
                <a:latin typeface="Arimo"/>
              </a:rPr>
              <a:t>Conseguir diminuir essa defasagem de vagas nas empresas destinadas aos PCD.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51581" y="7481271"/>
            <a:ext cx="8407719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2020A"/>
                </a:solidFill>
                <a:latin typeface="Arimo"/>
              </a:rPr>
              <a:t>Se tornar uma referência para outros projetos que visem a integração social.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DAGBlHZJ3Ug</dc:identifier>
  <dcterms:modified xsi:type="dcterms:W3CDTF">2011-08-01T06:04:30Z</dcterms:modified>
  <cp:revision>1</cp:revision>
  <dc:title>DAELINK-IBM-18-04</dc:title>
</cp:coreProperties>
</file>

<file path=docProps/thumbnail.jpeg>
</file>